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7" r:id="rId4"/>
    <p:sldId id="291" r:id="rId5"/>
    <p:sldId id="292" r:id="rId6"/>
    <p:sldId id="266" r:id="rId7"/>
    <p:sldId id="259" r:id="rId8"/>
    <p:sldId id="296" r:id="rId9"/>
    <p:sldId id="297" r:id="rId10"/>
    <p:sldId id="267" r:id="rId11"/>
    <p:sldId id="269" r:id="rId12"/>
    <p:sldId id="272" r:id="rId13"/>
    <p:sldId id="268" r:id="rId14"/>
    <p:sldId id="270" r:id="rId15"/>
    <p:sldId id="277" r:id="rId16"/>
    <p:sldId id="295" r:id="rId17"/>
    <p:sldId id="275" r:id="rId18"/>
    <p:sldId id="276" r:id="rId19"/>
    <p:sldId id="273" r:id="rId20"/>
    <p:sldId id="299" r:id="rId21"/>
    <p:sldId id="298" r:id="rId22"/>
    <p:sldId id="274" r:id="rId23"/>
    <p:sldId id="283" r:id="rId24"/>
    <p:sldId id="279" r:id="rId25"/>
    <p:sldId id="294" r:id="rId26"/>
    <p:sldId id="280" r:id="rId27"/>
    <p:sldId id="282" r:id="rId28"/>
    <p:sldId id="281" r:id="rId29"/>
    <p:sldId id="284" r:id="rId30"/>
    <p:sldId id="286" r:id="rId31"/>
    <p:sldId id="287" r:id="rId32"/>
    <p:sldId id="285" r:id="rId33"/>
    <p:sldId id="288" r:id="rId34"/>
    <p:sldId id="290" r:id="rId35"/>
  </p:sldIdLst>
  <p:sldSz cx="9144000" cy="6858000" type="screen4x3"/>
  <p:notesSz cx="6858000" cy="9144000"/>
  <p:embeddedFontLst>
    <p:embeddedFont>
      <p:font typeface="B Mitra" panose="00000400000000000000" pitchFamily="2" charset="-78"/>
      <p:regular r:id="rId36"/>
      <p:bold r:id="rId37"/>
    </p:embeddedFont>
    <p:embeddedFont>
      <p:font typeface="B Nazanin" panose="00000400000000000000" pitchFamily="2" charset="-78"/>
      <p:regular r:id="rId38"/>
      <p:bold r:id="rId39"/>
    </p:embeddedFont>
    <p:embeddedFont>
      <p:font typeface="B Compset" panose="00000400000000000000" pitchFamily="2" charset="-78"/>
      <p:regular r:id="rId40"/>
      <p:bold r:id="rId41"/>
    </p:embeddedFont>
    <p:embeddedFont>
      <p:font typeface="Roboto" panose="020B0604020202020204" charset="0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</p:embeddedFontLst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A8141"/>
    <a:srgbClr val="00CC00"/>
    <a:srgbClr val="00CC99"/>
    <a:srgbClr val="33CCCC"/>
    <a:srgbClr val="00CC66"/>
    <a:srgbClr val="339933"/>
    <a:srgbClr val="098443"/>
    <a:srgbClr val="6E5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 showGuides="1">
      <p:cViewPr varScale="1">
        <p:scale>
          <a:sx n="41" d="100"/>
          <a:sy n="41" d="100"/>
        </p:scale>
        <p:origin x="11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C80E1C-D393-4AB1-A2FD-85343DB56F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2A1999-9BE4-4261-95DF-74893FA52F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0EB958-2A69-4524-B993-7F0C3C7C1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E76A2-078E-47DC-926E-768296FAFBAD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5857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22762F-DDF2-4C21-AFDB-881E10A8D3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61BA92-9053-462E-9B2D-6E54205056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6CB1DD-457F-421B-ACC5-A51652EFC9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3207C-B3DE-4335-A45B-AEE0BF6D84FB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09306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B283CF-A275-4605-9991-0C6AA61ED9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2ADD4C-5B61-451C-95E7-E27B8F0165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C7CD13-B6D4-4117-87D5-ACB39F9438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A4A71-F89B-47C6-8B3E-2A1CA3C5F5C2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9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CADBC2-46EE-458A-92B3-DE1F5BB268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660BC9-976C-4903-BF24-DDDA4A2DD7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981C2D-DDA2-413F-B440-3F95E61C4C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7D2D2-1FF4-452F-A2BE-C2B4F5887372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4757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1FF35E-7142-4695-BB9A-0CB746CD10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1287A4-F7A9-457A-8220-61D3A36F0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B609FB-F211-4DB0-9E7A-E742E82C05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8387B-830E-49BF-980F-37C191398D43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6193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B0EA7-2861-460C-8035-A14FA86316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65FC4-37B8-40D3-83C7-AFF2A2C0C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7D9431-3808-4D54-9896-A339C0546D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C149C-CDF8-4D53-87CC-A48A4D57BE61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50625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5D44D5-7E22-4392-BD45-7383EEBF8C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E0CE2E7-8E95-4CDA-9B67-868E1B4BE1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69590AF-BBB0-475A-8832-C7B60B8B3B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568E6-2A84-4372-B8E4-96E38AB2A508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6527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F9DEB5-D257-4BF0-AFF8-908AFCB3F3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0438B0-C41D-49D3-83A6-5EEEFD71A2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510870-EB4F-4FE5-B7B6-9D3A99B5D9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35035-09E2-45CC-A74A-6E1DCACB4917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0338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BA889C-5D47-43BC-AF87-1C62E2BEC8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96D3CA-BD11-414F-A597-4BA8B3A9B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DC5969D-7C59-4421-A2E8-D7B401A850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BA760-FC8A-4627-8F35-43A46E899A40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5075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CCEDB7-DACF-4D08-942A-FC48272FFA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6272B-361C-4638-BD74-966667A753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52B4E0-2B62-49CF-8AE2-6834655557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1706D-CBDA-4D52-B3C1-1BD2EBCA0C94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644665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036C5D-0943-4516-922B-E65ABC2B4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F3ADA3-D903-4F54-901A-5E7CA6F44D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CE7F93-24D9-4D0F-8B5D-236B3A6ECC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84706-3816-4C2E-9EF0-6A1F63A92E28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00767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AACF15-0895-4799-90CC-833924842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BCC06C-E37F-4069-A40C-71D27EC1EC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8BA3BA-580E-4D71-AB5C-67FC8008DF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4AEB3F-7C47-43B0-91F7-3CCD1C4FF7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CAAEBE3-8204-4697-BD50-FD37EEACA34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FA993B4-7EF9-4216-A631-944556567B8D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5">
            <a:extLst>
              <a:ext uri="{FF2B5EF4-FFF2-40B4-BE49-F238E27FC236}">
                <a16:creationId xmlns:a16="http://schemas.microsoft.com/office/drawing/2014/main" id="{45079BC5-5F5B-4CAC-8CD4-B6B14BBF3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1486530"/>
            <a:ext cx="403244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a-I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Compset" panose="00000400000000000000" pitchFamily="2" charset="-78"/>
              </a:rPr>
              <a:t>خلاصه مطالب و کلیه الگوریتم های درمانی گایدلاینهای 2025 احیای انجمن قلب آمریکا</a:t>
            </a:r>
            <a:endParaRPr lang="en-US" altLang="en-US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Massir Spray" panose="00000100000000000000" pitchFamily="2" charset="-78"/>
              <a:cs typeface="B Compset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772816"/>
            <a:ext cx="3071961" cy="307196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08112" y="40050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fa-I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Compset" panose="00000400000000000000" pitchFamily="2" charset="-78"/>
              </a:rPr>
              <a:t>ارایه </a:t>
            </a:r>
            <a:r>
              <a:rPr lang="fa-I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Compset" panose="00000400000000000000" pitchFamily="2" charset="-78"/>
              </a:rPr>
              <a:t>هنده: مریم کاشانی (دانشجوی دکتری پرستاری)</a:t>
            </a:r>
          </a:p>
          <a:p>
            <a:pPr algn="ctr" rtl="1" eaLnBrk="1" hangingPunct="1">
              <a:defRPr/>
            </a:pPr>
            <a:r>
              <a:rPr lang="fa-I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Compset" panose="00000400000000000000" pitchFamily="2" charset="-78"/>
              </a:rPr>
              <a:t>واحد آموزش بیمارستان </a:t>
            </a:r>
            <a:r>
              <a:rPr lang="fa-I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Compset" panose="00000400000000000000" pitchFamily="2" charset="-78"/>
              </a:rPr>
              <a:t>معتمدی</a:t>
            </a:r>
            <a:endParaRPr lang="fa-I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Compset" panose="000004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7" t="8657" r="18500" b="7475"/>
          <a:stretch/>
        </p:blipFill>
        <p:spPr>
          <a:xfrm>
            <a:off x="539552" y="404664"/>
            <a:ext cx="524542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6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653C14F4-FD9D-4DFC-B09F-3B52043DA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3429000"/>
            <a:ext cx="8229600" cy="1143000"/>
          </a:xfrm>
        </p:spPr>
        <p:txBody>
          <a:bodyPr/>
          <a:lstStyle/>
          <a:p>
            <a:pPr rtl="1"/>
            <a:r>
              <a:rPr lang="fa-I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ده </a:t>
            </a:r>
            <a:r>
              <a:rPr lang="fa-IR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پیام اصلی رهنمود بالینی در احیای نوزادان (</a:t>
            </a:r>
            <a:r>
              <a:rPr 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Neonatal Resuscitation)</a:t>
            </a:r>
            <a:endParaRPr lang="fa-IR" sz="6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8" t="57089" r="22672" b="25906"/>
          <a:stretch/>
        </p:blipFill>
        <p:spPr>
          <a:xfrm>
            <a:off x="899592" y="4869160"/>
            <a:ext cx="720080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1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836712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1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زنجیره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مراقبت از نوزاد از دوران بارداری آغاز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میشود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تا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مرحله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بهبودی و پیگیری مناسب در دوران پس از تولد ادامه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یابد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سلامت کوتاه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مدت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بلندمدت نوزاد و خانواده به بهترین شکل تضمین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2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احیای نوزاد مستلزم پیشبینی و آمادگی قبلی از سوی تیم درمان است،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ویژه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پزشکان و پرستارانی که هم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صورت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فردی و هم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صورت تیمی آموزش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دیده و تمرین کرده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باشند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3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اکثر نوزادان نیازی به احیا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ندارند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. این نوزادان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میتوانند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طی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تعویق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انداختن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قطع بند ناف به مدت ۶0 ثانیه یا بیشتر مورد ارزیابی و پایش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قرار گیرند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پس از تولد، تماس پوستی مستقیم با والدین را حفظ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کنند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4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تهویه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مؤثر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Effective Ventilation)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که با افزایش ضربان قلب مشخص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میشود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اولویت اصلی در احیای نوزادانی است که به احیا نیاز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دارند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5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صورتیکه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تهویه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کمکی از طریق ماسک صورت، ضربان قلب افزایش نیابد، باید اقدامات اصلاحی تهویه انجام شود؛ این اقدامات ممکن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است شامل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از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راه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هوایی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جایگزین مانند ماسک حنجرهای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Laryngeal Mask)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لوله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گذاری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داخل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تراشه </a:t>
            </a:r>
            <a:r>
              <a:rPr lang="fa-IR" dirty="0" smtClean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Endotracheal Intubation)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باشد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6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پایش دمای بدن در طول احیا ضروری است، زیرا هم هیپوترمی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و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هم هایپرترمی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 پیامدهای نامطلوب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برای نوزاد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ارتباط دارند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7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پالس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اکسیمتری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باید برای راهنمایی در تنظیم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اکسیژن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درمانی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دستیابی به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دامنه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هدف اشباع اکسیژن استفاده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8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صورتیکه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پس از انجام اقدامات اصلاحی تهویه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ترجیحاً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شامل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لوله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گذاری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داخل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نای،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ضربان قلب نوزاد کمتر از ۶0 ضربه در دقیقه باقی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بماند،انجام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ماساژ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قلبی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ضرورت دارد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9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اگر پس از ماساژ قلبی هنوز ضربان قلب زیر ۶0 در دقیقه باقی بماند، تزریق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اپینفرین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لازم است؛ مسیر ترجیحی، تزریق داخل وریدی است، اما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درحالی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که دسترسی وریدی برقرار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میشود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میتوان اپینفرین داخل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تراشه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را نیز در نظر گرفت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10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اگر تمام مراحل احیا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طور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کامل و مؤثر انجام شده باشد و پس از 20 دقیقه هیچ ضربان قلبی تشخیص داده نشود، لازم است در خصوص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تغییر جهت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مراقبت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Redirection of Care)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گفتوگویی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بین تیم درمان و خانواده صورت گیرد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26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0" t="8657" r="22438" b="12200"/>
          <a:stretch/>
        </p:blipFill>
        <p:spPr>
          <a:xfrm>
            <a:off x="611560" y="24892"/>
            <a:ext cx="5544616" cy="677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653C14F4-FD9D-4DFC-B09F-3B52043DA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/>
          <a:lstStyle/>
          <a:p>
            <a:pPr rtl="1"/>
            <a:r>
              <a:rPr lang="fa-IR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ده پیام اصلی: احیای پایه در کودکان </a:t>
            </a:r>
            <a:r>
              <a:rPr 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(Pediatric </a:t>
            </a:r>
            <a:r>
              <a:rPr 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Life Support)</a:t>
            </a:r>
            <a:endParaRPr lang="fa-IR" sz="6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23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520" y="3068960"/>
            <a:ext cx="8766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dirty="0" smtClean="0">
                <a:latin typeface="BNazanin"/>
                <a:cs typeface="B Mitra" panose="00000400000000000000" pitchFamily="2" charset="-78"/>
              </a:rPr>
              <a:t>بیماری 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تنفسی همچنان مهمترین علت ایست قلبی در شیرخواران و کودکان هستند. بنابراین باید اقدامات حمایتی برای تهویه و</a:t>
            </a:r>
          </a:p>
          <a:p>
            <a:pPr algn="r" rtl="1"/>
            <a:r>
              <a:rPr lang="fa-IR" dirty="0">
                <a:latin typeface="BNazanin"/>
                <a:cs typeface="B Mitra" panose="00000400000000000000" pitchFamily="2" charset="-78"/>
              </a:rPr>
              <a:t>اکسیژنرسانی به سرعت آغاز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2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موارد ایست قلبی خارج از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بیمارستان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OHCA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شیرخواران و کودکان، انجام تنفس کمکی همراه با ماساژ قلبی موجب افزایش بقا می شود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اینرو امدادگران غیرحرفهای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Lay Rescuers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تشویق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میشوند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صورت توانایی و تمایل، تنفسهای کمکی را نیز انجام دهند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3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نرخ تنفس توصیه شده برای شیرخواران و کودکان 20 تا 30 تنفس در دقیقه است  چه در مواردی که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احیای قلبی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ریوی با راه هوایی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پیشرفته انجام میشود،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چه در کودکانی که ضربان قلب دارند و تنها نیاز به تهویه ی کمکی دارند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4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شیرخوارانی که دچار انسداد شدید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راه هوایی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توسط جسم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خارجی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FBAO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هستند، توصیه می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شودچرخه 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مکرر از 5 ضربه به پشت و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5 فشار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 قفس هی سینه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صورت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متناوب انجام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از فشار شکمی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Abdominal Thrusts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شیرخواران توصیه نمی شود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5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کودکان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بزرگتر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 انسداد شدید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راه هوایی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FBAO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باید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چرخه 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متناوب 5 ضربه به پشت و 5 فشار شکمی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(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مانور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هایملیخ) انجام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963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3528" y="2333685"/>
            <a:ext cx="8867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6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شناسایی سریع ایست قلبی نقشی حیاتی در بهبود نتایج دارد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صورتی که شیرخوار یا کودک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بیهوش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بوده و تنفس غیرطبیع ی از جمله تنفسهای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گسپ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دارد، باید فوراً سرویس اورژانس فعال شود و احیای باکیفیت با ماساژ قلبی آغاز گردد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7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احیای باکیفیت اساس نجات جان بیمار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اجزای کلیدی آن عبارتاند از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نرخ و عمق مناسب ماساژ قلبی،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حداقلسازی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وقفه ها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CPR 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،</a:t>
            </a:r>
          </a:p>
          <a:p>
            <a:pPr algn="r" rtl="1"/>
            <a:r>
              <a:rPr lang="en-US" dirty="0" smtClean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اجازه 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بازگشت کامل قفسهی سینه بین فشردنها،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پرهیز از تهویه ی بیش از حد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8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شیرخواران، روشهای توصیه شده برای ماساژ قلبی عبارت اند از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تکنیک یکدستی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(1-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Hand Technique) </a:t>
            </a:r>
            <a:endParaRPr lang="fa-IR" dirty="0">
              <a:latin typeface="Calibri" panose="020F0502020204030204" pitchFamily="34" charset="0"/>
              <a:cs typeface="B Mitra" panose="00000400000000000000" pitchFamily="2" charset="-78"/>
            </a:endParaRP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تکنیک دو شستِ دایر 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زننده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(2-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Thumb–Encircling Hands Technique).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اگر نجاتدهنده نتواند قفسه ی سینه را کاملاً دربر بگیرد، می توانداز روش کف یک دست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Heel-of-One-Hand Technique)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کند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روش دو انگشتی روی جناغ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Two-Finger Technique)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دیگر توصیه نمی شودزیرا عمق فشرد ه سازی کافی را تأمین نمیکند </a:t>
            </a:r>
            <a:r>
              <a:rPr lang="en-US" dirty="0">
                <a:latin typeface="TimesNewRomanPSMT"/>
                <a:cs typeface="B Mitra" panose="00000400000000000000" pitchFamily="2" charset="-78"/>
              </a:rPr>
              <a:t>9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برای شیرخواران و کودکان دچار ایست قلبی باید در اسرع وقت دستگاه دفیبریلاتور خودکار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AED)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متصل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صورت امکان، باید از پدها و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تضعیف کننده 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مخصوص کودکان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Pediatric Pads &amp; Attenuators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استفاده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>
                <a:latin typeface="TimesNewRomanPSMT"/>
                <a:cs typeface="B Mitra" panose="00000400000000000000" pitchFamily="2" charset="-78"/>
              </a:rPr>
              <a:t>10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دِفیبریلاسیون سریع در آریتم یهای بطنی قابل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شوک دهی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مانند فیبریلاسیون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بطنی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VF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تاکیکاردی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بطنی بدون نبض </a:t>
            </a:r>
            <a:r>
              <a:rPr lang="en-US" dirty="0" err="1" smtClean="0">
                <a:latin typeface="Calibri" panose="020F0502020204030204" pitchFamily="34" charset="0"/>
                <a:cs typeface="B Mitra" panose="00000400000000000000" pitchFamily="2" charset="-78"/>
              </a:rPr>
              <a:t>pVT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حیاتی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است و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باید وقفه های قبل و بعد از شوک </a:t>
            </a:r>
            <a:r>
              <a:rPr lang="en-US" dirty="0" err="1" smtClean="0">
                <a:latin typeface="Calibri" panose="020F0502020204030204" pitchFamily="34" charset="0"/>
                <a:cs typeface="B Mitra" panose="00000400000000000000" pitchFamily="2" charset="-78"/>
              </a:rPr>
              <a:t>Peri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-shock Pauses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به حداقل برسد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269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5" t="9267" r="20850" b="15439"/>
          <a:stretch/>
        </p:blipFill>
        <p:spPr>
          <a:xfrm>
            <a:off x="1115616" y="332655"/>
            <a:ext cx="4896544" cy="624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645024"/>
            <a:ext cx="8229600" cy="1143000"/>
          </a:xfrm>
        </p:spPr>
        <p:txBody>
          <a:bodyPr/>
          <a:lstStyle/>
          <a:p>
            <a:r>
              <a:rPr lang="fa-IR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ده پیام اصلی: احیای پایه در بزرگسالان (</a:t>
            </a:r>
            <a:r>
              <a:rPr 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 Basic Life Support)</a:t>
            </a:r>
            <a:endParaRPr lang="en-US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43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1340768"/>
            <a:ext cx="62464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1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موارد ایست قلبی در بزرگسالان، احیا باید معمولاً در همان مکانی انجام شود که بیمار یافت شده است، مشروط بر اینکه احیای قلبی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ریوی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باکیفیت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High-Quality CPR)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بتواند به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صورت ایمن و مؤثر در آن محل اجرا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2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صورتی که تنها یک نجاتدهنده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حضور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دارد، پس از شناسایی ایست قلبی در بزرگسال باید ابتدا سیستم پاسخ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اورژانس فعال شود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و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بلافاصله پس از آن احیا آغاز گردد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3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احیای قلبی بزرگسالان، ماساژ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قفسه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سینه باید طوری انجام شود که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تنه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بیمار تقریباً در سطح زانوهای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نجاتدهنده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قرار گیرد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این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وضعیت باعث ایجاد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زاویه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بهینه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فشردن و انتقال نیروی مؤثرتر می شود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4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برای کارکنان نظام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سلامت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انجام ماساژ قلبی همراه با تهویهی کمکی برای هم هی بیماران دچار ایست قلبیاعم از علل قلبی یا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غیرقلبی( منطقی و توصیه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شده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5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هنگام تهویه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 بیماران بزرگسال در ایست قلبی، باید حجم هوای کافی برای ایجاد بالا آمدن قابل مشاهده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 قفسه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 سینه داده شود و در عین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حال باید از تهویه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 ناکافی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Hypoventilation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بیش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ازحد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Hyperventilation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پرهیز گردد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70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412776"/>
            <a:ext cx="61024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dirty="0">
                <a:cs typeface="B Mitra" panose="00000400000000000000" pitchFamily="2" charset="-78"/>
              </a:rPr>
              <a:t>راهنمای </a:t>
            </a:r>
            <a:r>
              <a:rPr lang="fa-IR" b="1" dirty="0">
                <a:cs typeface="B Mitra" panose="00000400000000000000" pitchFamily="2" charset="-78"/>
              </a:rPr>
              <a:t>2025 </a:t>
            </a:r>
            <a:r>
              <a:rPr lang="en-US" b="1" dirty="0">
                <a:cs typeface="B Mitra" panose="00000400000000000000" pitchFamily="2" charset="-78"/>
              </a:rPr>
              <a:t>AHA </a:t>
            </a:r>
            <a:r>
              <a:rPr lang="fa-IR" b="1" dirty="0">
                <a:cs typeface="B Mitra" panose="00000400000000000000" pitchFamily="2" charset="-78"/>
              </a:rPr>
              <a:t>برای </a:t>
            </a:r>
            <a:r>
              <a:rPr lang="en-US" b="1" dirty="0">
                <a:cs typeface="B Mitra" panose="00000400000000000000" pitchFamily="2" charset="-78"/>
              </a:rPr>
              <a:t>CPR </a:t>
            </a:r>
            <a:r>
              <a:rPr lang="fa-IR" b="1" dirty="0">
                <a:cs typeface="B Mitra" panose="00000400000000000000" pitchFamily="2" charset="-78"/>
              </a:rPr>
              <a:t>و مراقبت‌های قلبی‌عروقی اورژانسی</a:t>
            </a:r>
            <a:r>
              <a:rPr lang="fa-IR" dirty="0">
                <a:cs typeface="B Mitra" panose="00000400000000000000" pitchFamily="2" charset="-78"/>
              </a:rPr>
              <a:t> یک بازنگری گسترده در حوزه‌های احیای بزرگسالان، کودکان و نوزادان، آموزش احیاء، سیستم‌های مراقبتی و مباحث اخلاقی است. این راهنما برای متخصصان احیاء و مدرسان </a:t>
            </a:r>
            <a:r>
              <a:rPr lang="en-US" dirty="0">
                <a:cs typeface="B Mitra" panose="00000400000000000000" pitchFamily="2" charset="-78"/>
              </a:rPr>
              <a:t>AHA </a:t>
            </a:r>
            <a:r>
              <a:rPr lang="fa-IR" dirty="0">
                <a:cs typeface="B Mitra" panose="00000400000000000000" pitchFamily="2" charset="-78"/>
              </a:rPr>
              <a:t>تهیه شده و بر توصیه‌هایی تمرکز دارد که بیشترین اهمیت یا تأثیر را بر آموزش و اجرای احیاء دارند.</a:t>
            </a:r>
          </a:p>
          <a:p>
            <a:pPr algn="just" rtl="1"/>
            <a:r>
              <a:rPr lang="fa-IR" dirty="0">
                <a:cs typeface="B Mitra" panose="00000400000000000000" pitchFamily="2" charset="-78"/>
              </a:rPr>
              <a:t>این خلاصه شامل ارجاع به مطالعات پشتیبان یا طبقات توصیه و سطوح شواهد نیست؛ برای اطلاعات کامل، مطالعه متن کامل راهنما و اسناد علمی </a:t>
            </a:r>
            <a:r>
              <a:rPr lang="en-US" dirty="0">
                <a:cs typeface="B Mitra" panose="00000400000000000000" pitchFamily="2" charset="-78"/>
              </a:rPr>
              <a:t>ILCOR 2025 </a:t>
            </a:r>
            <a:r>
              <a:rPr lang="fa-IR" dirty="0">
                <a:cs typeface="B Mitra" panose="00000400000000000000" pitchFamily="2" charset="-78"/>
              </a:rPr>
              <a:t>توصیه می‌شود.</a:t>
            </a:r>
          </a:p>
          <a:p>
            <a:pPr algn="just" rtl="1"/>
            <a:r>
              <a:rPr lang="fa-IR" dirty="0">
                <a:cs typeface="B Mitra" panose="00000400000000000000" pitchFamily="2" charset="-78"/>
              </a:rPr>
              <a:t>در سال 2025، </a:t>
            </a:r>
            <a:r>
              <a:rPr lang="en-US" dirty="0">
                <a:cs typeface="B Mitra" panose="00000400000000000000" pitchFamily="2" charset="-78"/>
              </a:rPr>
              <a:t>AHA </a:t>
            </a:r>
            <a:r>
              <a:rPr lang="fa-IR" dirty="0">
                <a:cs typeface="B Mitra" panose="00000400000000000000" pitchFamily="2" charset="-78"/>
              </a:rPr>
              <a:t>جدیدترین طبقه‌بندی طبقات توصیه و سطوح شواهد را به‌کار گرفته است. در مجموع </a:t>
            </a:r>
            <a:r>
              <a:rPr lang="fa-IR" b="1" dirty="0">
                <a:cs typeface="B Mitra" panose="00000400000000000000" pitchFamily="2" charset="-78"/>
              </a:rPr>
              <a:t>760 توصیه</a:t>
            </a:r>
            <a:r>
              <a:rPr lang="fa-IR" dirty="0">
                <a:cs typeface="B Mitra" panose="00000400000000000000" pitchFamily="2" charset="-78"/>
              </a:rPr>
              <a:t> در حوزه‌های مختلف احیاء ارائه شده است: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Mitra" panose="00000400000000000000" pitchFamily="2" charset="-78"/>
              </a:rPr>
              <a:t>233 توصیه در طبقه 1</a:t>
            </a:r>
            <a:endParaRPr lang="fa-IR" dirty="0">
              <a:cs typeface="B Mitra" panose="00000400000000000000" pitchFamily="2" charset="-78"/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Mitra" panose="00000400000000000000" pitchFamily="2" charset="-78"/>
              </a:rPr>
              <a:t>451 توصیه در طبقه 2</a:t>
            </a:r>
            <a:endParaRPr lang="fa-IR" dirty="0">
              <a:cs typeface="B Mitra" panose="00000400000000000000" pitchFamily="2" charset="-78"/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Mitra" panose="00000400000000000000" pitchFamily="2" charset="-78"/>
              </a:rPr>
              <a:t>76 توصیه در طبقه 3</a:t>
            </a:r>
            <a:r>
              <a:rPr lang="fa-IR" dirty="0">
                <a:cs typeface="B Mitra" panose="00000400000000000000" pitchFamily="2" charset="-78"/>
              </a:rPr>
              <a:t> (شامل 55 مورد با شواهد عدم اثربخشی و 21 مورد با شواهد آسیب‌رسانی)</a:t>
            </a:r>
          </a:p>
          <a:p>
            <a:pPr algn="just" rtl="1"/>
            <a:r>
              <a:rPr lang="fa-IR" dirty="0">
                <a:cs typeface="B Mitra" panose="00000400000000000000" pitchFamily="2" charset="-78"/>
              </a:rPr>
              <a:t>این مجموعه نشان‌دهنده گستردگی بازنگری‌ها و تغییرات مهم در دستورالعمل‌های احیاء برای سال 2025 است.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268760"/>
            <a:ext cx="6318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6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استفادهی روتین از دستگاه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های مکانیکی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CPR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برای بزرگسالان دچار ایست قلبی توصیه نمی شود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 این حال، در شرایط خاص )مثل انتقال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طولانی یا خستگی نجاتدهندگان(، ممکن است با صلاحدید تیم درمان مورد استفاده قرار گیرند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7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بیماران بزرگسالی که تنفس طبیعی ندارند ولی نبض دارند، نجاتدهندگان باید هر ۶ ثانیه یک تنفس (10 تنفس در دقیقه ) ارائه دهند تا از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هیپوکسی جلوگیری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8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بیماران دچار ایست قلبی که دارای چاقی هستند، احیا باید با همان تکنیکهای استاندارد بیماران با وزن متوسط انجام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نیازی به تغییر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روش فشردن یا تهویه وجود ندارد، هرچند ممکن است به نیروی بیشتری برای دستیابی به عمق مناسب فشرده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سازی نیاز باشد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9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بزرگسالان دچار انسداد شدید راههوایی ناشی از جسم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خارجی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نجاتدهندگان باید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چرخه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متناوب 5 ضربه به پشت و 5 فشار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شکمی یا مانور هایملیخ را ادامه دهند تا جسم خارج شود یا بیمار بیهوش گردد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10</a:t>
            </a:r>
            <a:r>
              <a:rPr lang="fa-IR" dirty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طول احیای بزرگسالان دچار ایست قلبی، استفاده از تجهیزات محافظت شخصی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PPE)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مانند دستکش، ماسک، محافظ صورت و گان برای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نجا تدهندگان منطقی و توصیه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شده است تا خطر انتقال عفونت کاهش یابد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51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6" t="9959" r="21577" b="19083"/>
          <a:stretch/>
        </p:blipFill>
        <p:spPr>
          <a:xfrm>
            <a:off x="107504" y="188639"/>
            <a:ext cx="6048672" cy="62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0" t="9838" r="21651" b="19287"/>
          <a:stretch/>
        </p:blipFill>
        <p:spPr>
          <a:xfrm>
            <a:off x="179512" y="116632"/>
            <a:ext cx="6048672" cy="63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1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645024"/>
            <a:ext cx="8229600" cy="1143000"/>
          </a:xfrm>
        </p:spPr>
        <p:txBody>
          <a:bodyPr/>
          <a:lstStyle/>
          <a:p>
            <a:r>
              <a:rPr lang="fa-IR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احیای پیشرفته در بزرگسالان (</a:t>
            </a:r>
            <a:r>
              <a:rPr 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 Advanced Life Support – ALS)</a:t>
            </a:r>
            <a:endParaRPr lang="en-US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058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692696"/>
            <a:ext cx="66784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1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ارزیابی سریع پایداری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بالینی گام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نخست و حیاتی در هدایت درمان احیای پیشرفته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این دستورالعمل، چگونگی بروز ناپایداری ناشی از کاهش پرفیوژن ارگانها با جزئیات بیشتری توضیح داده شده است تا تشخیص و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اقدام درمانی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دقیقتر انجام گیرد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2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برای کاردیورژن فیبریلاسیون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دهلیزی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Atrial Fibrillation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فلاتر دهلیزی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Atrial Flutter 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از انرژی شوک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اولیه ی بالاتر200 ژول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نسبت به سطوح پایینتر ترجیح داده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میشود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زیرا احتمال موفقیت در بازگرداندن ریتم طبیعی بیشتر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3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راهنماهای جدید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درباره ی خاتمه 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احیا تأکید دارند که قوانین باید بر اساس دامنه عملکرد خدمات اورژانس پیش بیمارستانی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EMS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اعمال شوند. احیای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پایه ، احیای پیشرفته ، یا قانون کلی خاتمه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احیا.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همچنین تصریح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شودکه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مقدار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دی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اکسیدکربن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انتهای بازدم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ETCO₂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نباید به تنهایی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مبنای تصمیم برای توقف احیا قرار گیرد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4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کارایی تغییر وکتور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شوک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Vector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Change –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VC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دِفیبریلاسیون دوتایی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متوالی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Double Sequential Defibrillation –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DSD)</a:t>
            </a:r>
            <a:r>
              <a:rPr lang="fa-IR" dirty="0" smtClean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یعنی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از دو دفیبریلاتور به صورت همزمان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عنوان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درمان برای فیبریلاسیون بطنی مقاوم به شوک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Shock-Refractory VF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هنوز اثبات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نشده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 این حال، تحقیقات بیشتر دربارهی این روشها، تعیین بیماران واجد شرایط، و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توسعه 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فناوریهای جدید برای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بهینه سازی انتقال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انرژی شوک ضروری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5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از احیای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قلبی ریوی در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وضعیت سرِ بالا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Head-Up CPR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خارج از محیط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کارآزماییهای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بالینی دقیق و دارای حفاظت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از شرکتکنندگان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توصیه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نمی شود</a:t>
            </a:r>
            <a:r>
              <a:rPr lang="fa-IR" dirty="0" smtClean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این تکنیک هنوز شواهد کافی از اثربخشی و ایمنی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ندارد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324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556792"/>
            <a:ext cx="66784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6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توصیه ها درباره 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روشهای قدیمی یا غیرمعمول که امروزه جای خود را به روشهای مؤثرتر داد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 اند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حذف شدهاند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جمله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تزریق دارو در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حین احیا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طریق لوله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داخل نایی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Endotracheal Tube)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شرایطی که مسیرهای وریدی 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درون استخوانی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دسترس هستند، دیگر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توصیه نمی شود</a:t>
            </a:r>
            <a:r>
              <a:rPr lang="fa-IR" dirty="0" smtClean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  <a:endParaRPr lang="fa-IR" dirty="0">
              <a:latin typeface="Calibri" panose="020F0502020204030204" pitchFamily="34" charset="0"/>
              <a:cs typeface="B Mitra" panose="00000400000000000000" pitchFamily="2" charset="-78"/>
            </a:endParaRP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7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استفاده از سونوگرافی بر بالین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Point-of-Care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Ultrasound –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POCUS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توسط متخصصان با تجربه در زمان احیا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تواندبرای شناسایی علل قابل برگشت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ایست قلبی مفید باشد، مشروط بر آنکه اجرای آن باعث قطع یا تأخیر د ر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CPR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8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تاکیکاردی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بطنی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چندشکلی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Polymorphic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Ventricular Tachycardia –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PVT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همیشه ناپایدار و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تهدیدکننده 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حیات تلقی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شودو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باید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بلافاصله با دفیبریلاسیون درمان گردد، زیرا هرگونه تأخیر در شوک دادن با نتایج ضعیفتر همراه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9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طول احیای بزرگسالان، راه وریدی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IV Access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همچنان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گزینه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خط اول برای تجویز داروها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اگر دسترسی وریدی ممکن نباشد 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تأخیر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بیفتد، مسیر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درون استخوانی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Intraosseous – IO)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گزینهای منطقی و مؤثر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شمار میرود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BNazanin"/>
                <a:cs typeface="B Mitra" panose="00000400000000000000" pitchFamily="2" charset="-78"/>
              </a:rPr>
              <a:t>10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. آریتمی ها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میتوانند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علت ناپایداری بالینی باشند و هم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نتیجه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آن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ارزیابی علت زمینهای ناپایداری، متخصصان را در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کارگیری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درست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و هدفمند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این دستورالعملها یاری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میدهد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تا از درمانهای غیرضروری یا نادرست جلوگیری شود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611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0551" t="8661" r="20865" b="35826"/>
          <a:stretch/>
        </p:blipFill>
        <p:spPr>
          <a:xfrm>
            <a:off x="755575" y="404664"/>
            <a:ext cx="5705485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9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7" t="9838" r="22438" b="14563"/>
          <a:stretch/>
        </p:blipFill>
        <p:spPr>
          <a:xfrm>
            <a:off x="683568" y="44623"/>
            <a:ext cx="5112568" cy="66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5" t="8657" r="22438" b="39369"/>
          <a:stretch/>
        </p:blipFill>
        <p:spPr>
          <a:xfrm>
            <a:off x="1187624" y="404664"/>
            <a:ext cx="4752528" cy="510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1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645024"/>
            <a:ext cx="8229600" cy="1143000"/>
          </a:xfrm>
        </p:spPr>
        <p:txBody>
          <a:bodyPr/>
          <a:lstStyle/>
          <a:p>
            <a:pPr rtl="1"/>
            <a:r>
              <a:rPr lang="fa-IR" b="1" dirty="0">
                <a:solidFill>
                  <a:srgbClr val="006600"/>
                </a:solidFill>
              </a:rPr>
              <a:t>ده پیام اصلی: مراقبت پس از ایست قلبی </a:t>
            </a:r>
            <a:r>
              <a:rPr lang="en-US" b="1" dirty="0" smtClean="0">
                <a:solidFill>
                  <a:srgbClr val="006600"/>
                </a:solidFill>
              </a:rPr>
              <a:t>(Post–Cardiac </a:t>
            </a:r>
            <a:r>
              <a:rPr lang="en-US" b="1" dirty="0">
                <a:solidFill>
                  <a:srgbClr val="006600"/>
                </a:solidFill>
              </a:rPr>
              <a:t>Arrest Care)</a:t>
            </a:r>
            <a:endParaRPr lang="en-US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36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653C14F4-FD9D-4DFC-B09F-3B52043DA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149080"/>
            <a:ext cx="8229600" cy="1143000"/>
          </a:xfrm>
        </p:spPr>
        <p:txBody>
          <a:bodyPr/>
          <a:lstStyle/>
          <a:p>
            <a:pPr rtl="1"/>
            <a:r>
              <a:rPr lang="fa-IR" sz="6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ده </a:t>
            </a:r>
            <a:r>
              <a:rPr lang="fa-IR" sz="6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پیام اصلی رهنمود بالینی در حوزه </a:t>
            </a:r>
            <a:r>
              <a:rPr lang="fa-IR" sz="6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اخلاق</a:t>
            </a:r>
            <a:endParaRPr lang="fa-IR" sz="6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836712"/>
            <a:ext cx="66064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1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پیشآگهی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عصبی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: این بخش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روزرسانی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شده و شامل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پیشبینی کننده 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نتایج مطلوب و همچنین زنجیرهی سبک نوروفیلامنت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عنوان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یک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مارکر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زیستی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سرمی جدید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وقتی </a:t>
            </a:r>
            <a:r>
              <a:rPr lang="en-US" dirty="0" err="1">
                <a:latin typeface="Calibri" panose="020F0502020204030204" pitchFamily="34" charset="0"/>
                <a:cs typeface="B Mitra" panose="00000400000000000000" pitchFamily="2" charset="-78"/>
              </a:rPr>
              <a:t>NfL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یا آنولاز اختصاصی نورون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ترکیب با سایر آزمونهای پیشآگهی استفاده شود، مقادیر</a:t>
            </a:r>
          </a:p>
          <a:p>
            <a:pPr algn="r" rtl="1"/>
            <a:r>
              <a:rPr lang="fa-IR" dirty="0">
                <a:latin typeface="BNazanin"/>
                <a:cs typeface="B Mitra" panose="00000400000000000000" pitchFamily="2" charset="-78"/>
              </a:rPr>
              <a:t>بالای آ نها طی ۷2 ساعت نخست پس از ایست قلبی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تواند به عنوان نشانه 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پیامد عصبی نامطلوب در بیماران کمایی در نظر گرفته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2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کنترل دما: توصیه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شود در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بزرگسالانی که پس از بازگشت گردش خودبهخود 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ROSC)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همچنان به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فرمانهای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کلامی پاسخ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نمیدهند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کنترل دما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حداقل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مدت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3۶ ساعت حفظ 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هدف، پیشگیری از تب و تثبیت شرایط متابولیک برای حفاظت از مغز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3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تصویربرداری تشخیصی پس از 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: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 ROSC</a:t>
            </a:r>
            <a:endParaRPr lang="en-US" dirty="0">
              <a:latin typeface="BNazanin"/>
              <a:cs typeface="B Mitra" panose="00000400000000000000" pitchFamily="2" charset="-78"/>
            </a:endParaRPr>
          </a:p>
          <a:p>
            <a:pPr algn="r" rtl="1"/>
            <a:r>
              <a:rPr lang="en-US" dirty="0" smtClean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انجام سیتی اسکن پس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ROSC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تواندبه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شناسایی علت ایست قلبی و عوارض احیا کمک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کند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همچنین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انجام اکوکاردیوگرافی یا سونوگرافی بر بالین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Point-of-Care Ultrasound – POCUS)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ممکن است برای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تشخیص بیماریهای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مهم نیازمند مداخله منطقی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باشد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r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4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آنژیوگرافی کرونری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توصیه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 شودبزرگسالان نجاتیافته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ایست قلبی با شک به علت قلبی، پیش از ترخیص از بیمارستان تحت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آنژیوگرافی کرونری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قرار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گیرند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.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به ویژه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صورت وجود یکی از موارد زیر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</a:t>
            </a:r>
          </a:p>
          <a:p>
            <a:pPr algn="r" rtl="1"/>
            <a:r>
              <a:rPr lang="en-US" dirty="0" smtClean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ریتم اولیه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قابل شوک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Shockable Rhythm)</a:t>
            </a:r>
          </a:p>
          <a:p>
            <a:pPr algn="r" rtl="1"/>
            <a:r>
              <a:rPr lang="en-US" dirty="0" smtClean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اختلال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غیرقابل توضیح در عملکرد سیستولیک بطن چپ،</a:t>
            </a:r>
          </a:p>
          <a:p>
            <a:pPr algn="r" rtl="1"/>
            <a:r>
              <a:rPr lang="en-US" dirty="0" smtClean="0">
                <a:latin typeface="CourierNewPSMT"/>
                <a:cs typeface="B Mitra" panose="00000400000000000000" pitchFamily="2" charset="-78"/>
              </a:rPr>
              <a:t>o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یا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شواهد ایسکمی شدید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میوکارد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246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052736"/>
            <a:ext cx="67504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dirty="0">
                <a:latin typeface="TimesNewRomanPSMT"/>
                <a:cs typeface="B Mitra" panose="00000400000000000000" pitchFamily="2" charset="-78"/>
              </a:rPr>
              <a:t>5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اداره فشار خون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بیماران بزرگسال پس از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ROSC </a:t>
            </a:r>
            <a:r>
              <a:rPr lang="en-US" dirty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باید از افت فشار خون جلوگیری شود و فشار شریانی میانگین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MAP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حداقل 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65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میل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یمتر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جیوه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حفظ گردد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با این حال، شواهد کافی برای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توصیه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داروی وازوپرسو خاص وجود ندارد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یعنی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هیچ کدام ارجحیت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ندارند.</a:t>
            </a:r>
            <a:endParaRPr lang="fa-IR" dirty="0">
              <a:latin typeface="BNazanin"/>
              <a:cs typeface="B Mitra" panose="00000400000000000000" pitchFamily="2" charset="-78"/>
            </a:endParaRP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6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شوک کاردیوژنیک : در بیماران بزرگسالی که پس از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ROSC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دچار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شوک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کاردیوژنیک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هستند،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استفاده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روتین از حمایت مکانیکی موقت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گردش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خون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Mechanical Circulatory Support – MCS)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توصیه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نمیشود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endParaRPr lang="en-US" dirty="0" smtClean="0">
              <a:latin typeface="Calibri" panose="020F0502020204030204" pitchFamily="34" charset="0"/>
              <a:cs typeface="B Mitra" panose="00000400000000000000" pitchFamily="2" charset="-78"/>
            </a:endParaRP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7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میوکلونوس پس از ایست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قلبی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Post–Cardiac Arrest Myoclonus):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دستورالعمل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جدید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، بخشی اختصاصی به تشخیص و درمان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میوکلونوس اختصاص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داده است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بزرگسالان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نجات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یافته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از ایست قلبی، درمان برای سرکوب میوکلونوس بدون وجود یافته های مرتبط در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EEG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توصیه نمیشود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8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درمان ضدتشنج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بیمارانی که پس از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ROSC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دستورهای کلامی را دنبال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نمیکنند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الگوی فعالیت تشنجی مداوم در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EEG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دارند 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Ictal–</a:t>
            </a:r>
            <a:r>
              <a:rPr lang="en-US" dirty="0" err="1" smtClean="0">
                <a:latin typeface="Calibri" panose="020F0502020204030204" pitchFamily="34" charset="0"/>
                <a:cs typeface="B Mitra" panose="00000400000000000000" pitchFamily="2" charset="-78"/>
              </a:rPr>
              <a:t>Interictal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en-US" dirty="0">
                <a:latin typeface="Calibri" panose="020F0502020204030204" pitchFamily="34" charset="0"/>
                <a:cs typeface="B Mitra" panose="00000400000000000000" pitchFamily="2" charset="-78"/>
              </a:rPr>
              <a:t>Continuum 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استفاد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ه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آزمایشی از داروی ضدتشنج بدون اثر خوا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آور میتواند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منطقی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باشد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9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سلامت روان بیمار و خانواده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: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برای نجا تیافتگان ایست قلبی و مراقبان آنها باید ارزیابی ساختاریافتهی استرس و پریشانی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عاطفی انجام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شود </a:t>
            </a:r>
            <a:r>
              <a:rPr lang="fa-IR" dirty="0" smtClean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درمان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یا ارجاع مناسب باید پس از تثبیت وضعیت پزشکی و پیش از ترخیص بیمار انجام گیرد </a:t>
            </a:r>
            <a:r>
              <a:rPr lang="fa-IR" dirty="0">
                <a:latin typeface="Calibri" panose="020F0502020204030204" pitchFamily="34" charset="0"/>
                <a:cs typeface="B Mitra" panose="00000400000000000000" pitchFamily="2" charset="-78"/>
              </a:rPr>
              <a:t>.</a:t>
            </a:r>
          </a:p>
          <a:p>
            <a:pPr algn="just" rtl="1"/>
            <a:r>
              <a:rPr lang="en-US" dirty="0" smtClean="0">
                <a:latin typeface="TimesNewRomanPSMT"/>
                <a:cs typeface="B Mitra" panose="00000400000000000000" pitchFamily="2" charset="-78"/>
              </a:rPr>
              <a:t>10</a:t>
            </a:r>
            <a:r>
              <a:rPr lang="fa-IR" dirty="0" smtClean="0">
                <a:latin typeface="TimesNewRomanPSMT"/>
                <a:cs typeface="B Mitra" panose="00000400000000000000" pitchFamily="2" charset="-78"/>
              </a:rPr>
              <a:t>.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فرسودگی شغلی در کارکنان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سلامت</a:t>
            </a:r>
            <a:r>
              <a:rPr lang="en-US" dirty="0" smtClean="0">
                <a:latin typeface="Calibri" panose="020F0502020204030204" pitchFamily="34" charset="0"/>
                <a:cs typeface="B Mitra" panose="00000400000000000000" pitchFamily="2" charset="-78"/>
              </a:rPr>
              <a:t>Burnout 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: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مداخلات سازمانی برای پیشگیری یا کاهش فرسودگی حرفهای در میان کارکنان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مراقبتهای ویژه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و احیا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میتواند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مزایای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قابل</a:t>
            </a:r>
            <a:r>
              <a:rPr lang="en-US" dirty="0" smtClean="0">
                <a:latin typeface="BNazanin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توجهی </a:t>
            </a:r>
            <a:r>
              <a:rPr lang="fa-IR" dirty="0">
                <a:latin typeface="BNazanin"/>
                <a:cs typeface="B Mitra" panose="00000400000000000000" pitchFamily="2" charset="-78"/>
              </a:rPr>
              <a:t>در کیفیت مراقبت و سلامت تیمی داشته </a:t>
            </a:r>
            <a:r>
              <a:rPr lang="fa-IR" dirty="0" smtClean="0">
                <a:latin typeface="BNazanin"/>
                <a:cs typeface="B Mitra" panose="00000400000000000000" pitchFamily="2" charset="-78"/>
              </a:rPr>
              <a:t>باشد</a:t>
            </a: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47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645024"/>
            <a:ext cx="8229600" cy="1143000"/>
          </a:xfrm>
        </p:spPr>
        <p:txBody>
          <a:bodyPr/>
          <a:lstStyle/>
          <a:p>
            <a:pPr rtl="1"/>
            <a:r>
              <a:rPr lang="fa-IR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علم آموزش احیا (</a:t>
            </a:r>
            <a:r>
              <a:rPr 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Resuscitation Education Science)</a:t>
            </a:r>
            <a:endParaRPr lang="en-US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119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5" t="18107" r="22438" b="27557"/>
          <a:stretch/>
        </p:blipFill>
        <p:spPr>
          <a:xfrm>
            <a:off x="-180528" y="260648"/>
            <a:ext cx="6372200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0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24744"/>
            <a:ext cx="76485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5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836712"/>
            <a:ext cx="6678488" cy="494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1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این راهنما به بررسی گزیده ای از ملاحظات اخلاقی مرتبط با احیای قلبی ریوی و </a:t>
            </a:r>
            <a:r>
              <a:rPr lang="fa-IR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مراقبت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های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اورژانسی قلبی عروقی </a:t>
            </a:r>
            <a:r>
              <a:rPr lang="fa-IR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میپردازد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براهمیت بررسی آگاهانه ی هر تصمیم و شرایط خاص و منحصربه فرد هر مورد تأکید دارد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2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</a:t>
            </a:r>
            <a:r>
              <a:rPr lang="fa-IR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اصولگرایی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Principlism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شناخته شده ترین چارچوب از میان چارچوبهای متعدد اخلاقی است که مجموعاً وظایف حرفهای کارکنان وسازمانهای مراقبت سلامت را تعریف و تبیین میکنند و بستری فراهم می آورند تا تصمیمات دشوار در آن تحلیل و بررسی شوند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3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بر اساس چارچوبهای اخلاقی متعدد، حجم گستردهای از پژوهشها و اجماع متخصصان، بر این نکته تأکید می شود که کارکنان سلامت و سازمانهای آنان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باید به طور فعال با نابرابری های ناشی ازدر بروز و درمان ایست قلبی و مراقبتهای اورژانسی قلبی عروقی مقابله کنند تا تبعیضها و نابرابریهای موجود «عوامل اجتماعی مؤثر بر سلامت » برطرف شود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4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فرمهای آماده شده برای دستورات درمانهای تداوم حیات (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Portable Orders for Life-Sustaining Treatment – POLST)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بهترین شیوه برای ثبت طرحهای مراقبت پیشرفته (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Advance Care Plans – ACPs)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مرتبط با احیای قلبی ریوی هستند، در سراسر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ایالات متحده در دسترساند و باید توسط کارکنان سلامت محترم شمرده و اجرا شوند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56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836712"/>
            <a:ext cx="6606480" cy="505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5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در اغلب موقعیتها، تصمیمگیری مشترک (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Shared Decision-Making – SDM)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رویکرد برتر و مطلوب برای اتخاذ تصمیمات درمانی مبتنی بر بیمار (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Patient-Centered)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 شمار میرود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6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تصمیم برای خودداری از شروع یا توقف احیا فرایندی پیچیده است، ازاینرو تدوین پروتکلهای مشخص میتواند به هدایت تصمیم، کاهش سوگیریها و پیشگیری از فشار اخلاقی بر کارکنان کمک کند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7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در احیای نوزادان و کودکان، ملاحظات ویژه ی قانونی و اخلاقی وجود دارد که باید به دقت رعایت شوند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8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فرایند و پیامدهای احیا میتواند اثرات ماندگاری بر کارکنان سلامت، نجاتیافتگان، افراد حاضر در صحنه، خانواده ها و مراقبان برجای گذارد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9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اجازه دادن به حضور اعضای خانواده در طول احیا (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Family Presence During Resuscitation – FPDR)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بیشتر موقعیتها توصیه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میشود، زیرا میتواند نتایج روانشناختی کوتاه مدت و بلندمدت را بهبود بخشد 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10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اهدای اعضا و بافتها باید در تمامی بیمارانی که پس از احیا دچار مرگ مغزی میشوند یا قرار است درمانهای تداومی آنان قطع شود، مدنظرقرار گیرد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1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0" t="8657" r="22438" b="9837"/>
          <a:stretch/>
        </p:blipFill>
        <p:spPr>
          <a:xfrm>
            <a:off x="1115616" y="188640"/>
            <a:ext cx="4464496" cy="655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3D24DC43-943B-43FB-8FC0-8C239DE79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3429000"/>
            <a:ext cx="8229600" cy="1143000"/>
          </a:xfrm>
        </p:spPr>
        <p:txBody>
          <a:bodyPr/>
          <a:lstStyle/>
          <a:p>
            <a:pPr rtl="1"/>
            <a:r>
              <a:rPr lang="fa-IR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ده </a:t>
            </a:r>
            <a:r>
              <a:rPr lang="fa-IR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پیام اصلی رهنمود بالینی در حوزه نظامهای مراقبت (</a:t>
            </a:r>
            <a:r>
              <a:rPr lang="en-US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Systems of </a:t>
            </a:r>
            <a:r>
              <a:rPr 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Care</a:t>
            </a:r>
            <a:r>
              <a:rPr lang="fa-IR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)</a:t>
            </a:r>
            <a:endParaRPr lang="en-US" sz="4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268760"/>
            <a:ext cx="6246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1</a:t>
            </a:r>
            <a:r>
              <a:rPr lang="fa-IR" dirty="0">
                <a:cs typeface="B Mitra" panose="00000400000000000000" pitchFamily="2" charset="-78"/>
              </a:rPr>
              <a:t>زنجیره ی نجات (</a:t>
            </a:r>
            <a:r>
              <a:rPr lang="en-US" dirty="0">
                <a:cs typeface="B Mitra" panose="00000400000000000000" pitchFamily="2" charset="-78"/>
              </a:rPr>
              <a:t>Chain of Survival) </a:t>
            </a:r>
            <a:r>
              <a:rPr lang="fa-IR" dirty="0">
                <a:cs typeface="B Mitra" panose="00000400000000000000" pitchFamily="2" charset="-78"/>
              </a:rPr>
              <a:t>مروری جامع بر مراحل حیاتی مراقبت از افرادی ارائه میدهد که دچار ایست قلبی میشوند، و این زنجیره را میتوان بسته به سن، علت (اتیولوژی)، و محل وقوع ایست قلبی تطبیق و شخصی سازی کرد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2</a:t>
            </a:r>
            <a:r>
              <a:rPr lang="fa-IR" dirty="0">
                <a:cs typeface="B Mitra" panose="00000400000000000000" pitchFamily="2" charset="-78"/>
              </a:rPr>
              <a:t> نسخهای ساده شده از زنجیره ی نجات در این راهنما ارائه شده که برای احیای قلبی ریوی کودکان و بزرگسالان قابل استفاده است. انتظار میرود درآینده بخشهای مرتبط با پیشگیری و آمادگی به آن افزوده شود، زیرا جلوگیری از بروز ایست قلبی و بهینه سازی فرآیند احیا پس از وقوع آن از اهمیت ویژه ای برخوردار است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3</a:t>
            </a:r>
            <a:r>
              <a:rPr lang="fa-IR" dirty="0">
                <a:cs typeface="B Mitra" panose="00000400000000000000" pitchFamily="2" charset="-78"/>
              </a:rPr>
              <a:t>. سیستم های مراقبتی (</a:t>
            </a:r>
            <a:r>
              <a:rPr lang="en-US" dirty="0">
                <a:cs typeface="B Mitra" panose="00000400000000000000" pitchFamily="2" charset="-78"/>
              </a:rPr>
              <a:t>Systems of Care – SOC) </a:t>
            </a:r>
            <a:r>
              <a:rPr lang="fa-IR" dirty="0">
                <a:cs typeface="B Mitra" panose="00000400000000000000" pitchFamily="2" charset="-78"/>
              </a:rPr>
              <a:t>شامل سیاستها و رویه ها، نیروی انسانی، تجهیزات و منابع، سامانه های اطلاعاتی و برنامه های بهبود کیفیت هستند و به شدت از محیط ارائه ی خدمات درمانی تأثیر میپذیرند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4</a:t>
            </a:r>
            <a:r>
              <a:rPr lang="fa-IR" dirty="0">
                <a:cs typeface="B Mitra" panose="00000400000000000000" pitchFamily="2" charset="-78"/>
              </a:rPr>
              <a:t>. ابتکارات اجتماعی برای ارتقای مهارت احیای قلبی</a:t>
            </a:r>
            <a:r>
              <a:rPr lang="en-US" dirty="0">
                <a:cs typeface="B Mitra" panose="00000400000000000000" pitchFamily="2" charset="-78"/>
              </a:rPr>
              <a:t> </a:t>
            </a:r>
            <a:r>
              <a:rPr lang="fa-IR" dirty="0">
                <a:cs typeface="B Mitra" panose="00000400000000000000" pitchFamily="2" charset="-78"/>
              </a:rPr>
              <a:t>ریوی در میان افراد عادی ذاتاً چندوجهی اند و ترکیبی از رسانه های جمعی، آموزشهای هدفمند،منابع عمومی در دسترس، فناوریهای موبایل، و سیاستها و دستورالعملها را در بر میگیرند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5</a:t>
            </a:r>
            <a:r>
              <a:rPr lang="fa-IR" dirty="0">
                <a:cs typeface="B Mitra" panose="00000400000000000000" pitchFamily="2" charset="-78"/>
              </a:rPr>
              <a:t>. ساختار تیمهای احیای داخل بیمارستان و خارج از بیمارستان متغیر است، اما برای دستیابی به نتایج مطلوب، آموزش کافی، تعداد مناسب اعضای تیم، و تعیین دقیق نقشها امری حیاتی است .</a:t>
            </a:r>
          </a:p>
        </p:txBody>
      </p:sp>
    </p:spTree>
    <p:extLst>
      <p:ext uri="{BB962C8B-B14F-4D97-AF65-F5344CB8AC3E}">
        <p14:creationId xmlns:p14="http://schemas.microsoft.com/office/powerpoint/2010/main" val="28707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908720"/>
            <a:ext cx="63904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6</a:t>
            </a:r>
            <a:r>
              <a:rPr lang="fa-IR" dirty="0">
                <a:cs typeface="B Mitra" panose="00000400000000000000" pitchFamily="2" charset="-78"/>
              </a:rPr>
              <a:t>. بازخورد به نجاتدهندگان </a:t>
            </a:r>
            <a:r>
              <a:rPr lang="en-US" dirty="0">
                <a:cs typeface="B Mitra" panose="00000400000000000000" pitchFamily="2" charset="-78"/>
              </a:rPr>
              <a:t>Debriefing، </a:t>
            </a:r>
            <a:r>
              <a:rPr lang="fa-IR" dirty="0">
                <a:cs typeface="B Mitra" panose="00000400000000000000" pitchFamily="2" charset="-78"/>
              </a:rPr>
              <a:t>همراه با تحلیل داده های ثبت شده در پایگاه ها و رجیستریها، میتواند اجزای کلیدی یک برنامه ی مؤثر برای بهبود کیفیت احیای قلبی باشد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7</a:t>
            </a:r>
            <a:r>
              <a:rPr lang="fa-IR" dirty="0">
                <a:cs typeface="B Mitra" panose="00000400000000000000" pitchFamily="2" charset="-78"/>
              </a:rPr>
              <a:t>. در اغلب موارد، انجام احیا در محل حادثه تا زمان بازگشت گردش خودبه</a:t>
            </a:r>
            <a:r>
              <a:rPr lang="en-US" dirty="0">
                <a:cs typeface="B Mitra" panose="00000400000000000000" pitchFamily="2" charset="-78"/>
              </a:rPr>
              <a:t> </a:t>
            </a:r>
            <a:r>
              <a:rPr lang="fa-IR" dirty="0">
                <a:cs typeface="B Mitra" panose="00000400000000000000" pitchFamily="2" charset="-78"/>
              </a:rPr>
              <a:t>خودی </a:t>
            </a:r>
            <a:r>
              <a:rPr lang="en-US" dirty="0">
                <a:cs typeface="B Mitra" panose="00000400000000000000" pitchFamily="2" charset="-78"/>
              </a:rPr>
              <a:t> ROSC</a:t>
            </a:r>
            <a:r>
              <a:rPr lang="fa-IR" dirty="0">
                <a:cs typeface="B Mitra" panose="00000400000000000000" pitchFamily="2" charset="-78"/>
              </a:rPr>
              <a:t>نسبت به انتقال بیمار در حین </a:t>
            </a:r>
            <a:r>
              <a:rPr lang="en-US" dirty="0">
                <a:cs typeface="B Mitra" panose="00000400000000000000" pitchFamily="2" charset="-78"/>
              </a:rPr>
              <a:t>CPR </a:t>
            </a:r>
            <a:r>
              <a:rPr lang="fa-IR" dirty="0">
                <a:cs typeface="B Mitra" panose="00000400000000000000" pitchFamily="2" charset="-78"/>
              </a:rPr>
              <a:t>ترجیح دارد؛ اما اجرای این راهبرد مستلزم آن است که تکنسینها و پیراپزشکان اورژانس آموزش کافی داشته باشند تا بدانند چه زمانی باید عملیات را خاتمه دهند و چگونه خبر فوت را به خانواده ها اطلاع دهند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8</a:t>
            </a:r>
            <a:r>
              <a:rPr lang="fa-IR" dirty="0">
                <a:cs typeface="B Mitra" panose="00000400000000000000" pitchFamily="2" charset="-78"/>
              </a:rPr>
              <a:t>. احیای قلبی با اکمو </a:t>
            </a:r>
            <a:r>
              <a:rPr lang="en-US" dirty="0">
                <a:cs typeface="B Mitra" panose="00000400000000000000" pitchFamily="2" charset="-78"/>
              </a:rPr>
              <a:t>Extracorporeal Membrane Oxygenation – ECMO-CPR </a:t>
            </a:r>
            <a:r>
              <a:rPr lang="fa-IR" dirty="0">
                <a:cs typeface="B Mitra" panose="00000400000000000000" pitchFamily="2" charset="-78"/>
              </a:rPr>
              <a:t>یک روش پیشرفته و امیدوارکننده است، اما منابع فراوانی میطلبد و نیاز به نظام مراقبت سازمان یافته دارد تا بیماران مناسب را شناسایی کرده و مسیر بهین هی درمان و مراقبت را طراحی و اجرا کند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9</a:t>
            </a:r>
            <a:r>
              <a:rPr lang="fa-IR" dirty="0">
                <a:cs typeface="B Mitra" panose="00000400000000000000" pitchFamily="2" charset="-78"/>
              </a:rPr>
              <a:t>. تحقیقات بیشتری لازم است تا اجزای کلیدیِ مراکز تخصصی ایست </a:t>
            </a:r>
            <a:r>
              <a:rPr lang="fa-IR" dirty="0" smtClean="0">
                <a:cs typeface="B Mitra" panose="00000400000000000000" pitchFamily="2" charset="-78"/>
              </a:rPr>
              <a:t>قلبی </a:t>
            </a:r>
            <a:r>
              <a:rPr lang="fa-IR" dirty="0">
                <a:cs typeface="B Mitra" panose="00000400000000000000" pitchFamily="2" charset="-78"/>
              </a:rPr>
              <a:t>(</a:t>
            </a:r>
            <a:r>
              <a:rPr lang="en-US" dirty="0">
                <a:cs typeface="B Mitra" panose="00000400000000000000" pitchFamily="2" charset="-78"/>
              </a:rPr>
              <a:t>Cardiac Arrest Centers) </a:t>
            </a:r>
            <a:r>
              <a:rPr lang="fa-IR" dirty="0">
                <a:cs typeface="B Mitra" panose="00000400000000000000" pitchFamily="2" charset="-78"/>
              </a:rPr>
              <a:t>مشخص شوند و تعیین شود که چه زمانی انتقال بیمار از محل حادثه یا بین مراکز درمانی به چنین مراکزی سودمند است .</a:t>
            </a:r>
          </a:p>
          <a:p>
            <a:pPr marL="0" indent="0" algn="just" rtl="1">
              <a:buNone/>
            </a:pPr>
            <a:r>
              <a:rPr lang="en-US" dirty="0">
                <a:cs typeface="B Mitra" panose="00000400000000000000" pitchFamily="2" charset="-78"/>
              </a:rPr>
              <a:t>10</a:t>
            </a:r>
            <a:r>
              <a:rPr lang="fa-IR" dirty="0">
                <a:cs typeface="B Mitra" panose="00000400000000000000" pitchFamily="2" charset="-78"/>
              </a:rPr>
              <a:t>. نظام مراقبتی یکپارچه میان خدمات بستری و سرپایی ضروری است تا بتوان عناصر مؤثر در بهبودی بیماران نجا تیافته از ایست قلبی را به شکلی نظاممند و مستمر ارائه کرد</a:t>
            </a:r>
            <a:endParaRPr lang="fa-IR" dirty="0">
              <a:solidFill>
                <a:srgbClr val="0A8141"/>
              </a:solidFill>
              <a:latin typeface="Roboto" panose="02000000000000000000" pitchFamily="2" charset="0"/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495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14197</TotalTime>
  <Words>3384</Words>
  <Application>Microsoft Office PowerPoint</Application>
  <PresentationFormat>On-screen Show (4:3)</PresentationFormat>
  <Paragraphs>104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B Mitra</vt:lpstr>
      <vt:lpstr>BNazanin</vt:lpstr>
      <vt:lpstr>B Nazanin</vt:lpstr>
      <vt:lpstr>TimesNewRomanPSMT</vt:lpstr>
      <vt:lpstr>A Massir Spray</vt:lpstr>
      <vt:lpstr>CourierNewPSMT</vt:lpstr>
      <vt:lpstr>B Compset</vt:lpstr>
      <vt:lpstr>Arial</vt:lpstr>
      <vt:lpstr>Roboto</vt:lpstr>
      <vt:lpstr>Calibri</vt:lpstr>
      <vt:lpstr>Diseño predeterminado</vt:lpstr>
      <vt:lpstr>PowerPoint Presentation</vt:lpstr>
      <vt:lpstr>PowerPoint Presentation</vt:lpstr>
      <vt:lpstr>ده پیام اصلی رهنمود بالینی در حوزه اخلاق</vt:lpstr>
      <vt:lpstr>PowerPoint Presentation</vt:lpstr>
      <vt:lpstr>PowerPoint Presentation</vt:lpstr>
      <vt:lpstr>PowerPoint Presentation</vt:lpstr>
      <vt:lpstr>ده پیام اصلی رهنمود بالینی در حوزه نظامهای مراقبت (Systems of Care)</vt:lpstr>
      <vt:lpstr>PowerPoint Presentation</vt:lpstr>
      <vt:lpstr>PowerPoint Presentation</vt:lpstr>
      <vt:lpstr>PowerPoint Presentation</vt:lpstr>
      <vt:lpstr>ده پیام اصلی رهنمود بالینی در احیای نوزادان (Neonatal Resuscitation)</vt:lpstr>
      <vt:lpstr>PowerPoint Presentation</vt:lpstr>
      <vt:lpstr>PowerPoint Presentation</vt:lpstr>
      <vt:lpstr>ده پیام اصلی: احیای پایه در کودکان (Pediatric Basic Life Support)</vt:lpstr>
      <vt:lpstr>PowerPoint Presentation</vt:lpstr>
      <vt:lpstr>PowerPoint Presentation</vt:lpstr>
      <vt:lpstr>PowerPoint Presentation</vt:lpstr>
      <vt:lpstr>ده پیام اصلی: احیای پایه در بزرگسالان (Adult Basic Life Support)</vt:lpstr>
      <vt:lpstr>PowerPoint Presentation</vt:lpstr>
      <vt:lpstr>PowerPoint Presentation</vt:lpstr>
      <vt:lpstr>PowerPoint Presentation</vt:lpstr>
      <vt:lpstr>PowerPoint Presentation</vt:lpstr>
      <vt:lpstr>احیای پیشرفته در بزرگسالان (Adult Advanced Life Support – ALS)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ده پیام اصلی: مراقبت پس از ایست قلبی (Post–Cardiac Arrest Care)</vt:lpstr>
      <vt:lpstr>PowerPoint Presentation</vt:lpstr>
      <vt:lpstr>PowerPoint Presentation</vt:lpstr>
      <vt:lpstr>علم آموزش احیا (Resuscitation Education Science)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</dc:title>
  <dc:creator>GP</dc:creator>
  <dc:description>GP
www.greatpowerpoint.com</dc:description>
  <cp:lastModifiedBy>user</cp:lastModifiedBy>
  <cp:revision>877</cp:revision>
  <dcterms:created xsi:type="dcterms:W3CDTF">2010-05-23T14:28:12Z</dcterms:created>
  <dcterms:modified xsi:type="dcterms:W3CDTF">2025-11-16T07:21:03Z</dcterms:modified>
</cp:coreProperties>
</file>